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Bryndan Write" charset="1" panose="02000503000000000000"/>
      <p:regular r:id="rId14"/>
    </p:embeddedFont>
    <p:embeddedFont>
      <p:font typeface="Now" charset="1" panose="00000500000000000000"/>
      <p:regular r:id="rId15"/>
    </p:embeddedFont>
    <p:embeddedFont>
      <p:font typeface="Archivo Black" charset="1" panose="020B0A03020202020B04"/>
      <p:regular r:id="rId16"/>
    </p:embeddedFont>
    <p:embeddedFont>
      <p:font typeface="Gochi Hand" charset="1" panose="000000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jpeg" Type="http://schemas.openxmlformats.org/officeDocument/2006/relationships/image"/><Relationship Id="rId2" Target="../media/image1.jpeg" Type="http://schemas.openxmlformats.org/officeDocument/2006/relationships/image"/><Relationship Id="rId3" Target="../media/image16.png" Type="http://schemas.openxmlformats.org/officeDocument/2006/relationships/image"/><Relationship Id="rId4" Target="../media/image17.svg" Type="http://schemas.openxmlformats.org/officeDocument/2006/relationships/image"/><Relationship Id="rId5" Target="../media/image18.png" Type="http://schemas.openxmlformats.org/officeDocument/2006/relationships/image"/><Relationship Id="rId6" Target="../media/image19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2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3.jpe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28.png" Type="http://schemas.openxmlformats.org/officeDocument/2006/relationships/image"/><Relationship Id="rId9" Target="../media/image2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jpeg" Type="http://schemas.openxmlformats.org/officeDocument/2006/relationships/image"/><Relationship Id="rId11" Target="../media/image38.jpeg" Type="http://schemas.openxmlformats.org/officeDocument/2006/relationships/image"/><Relationship Id="rId2" Target="../media/image1.jpeg" Type="http://schemas.openxmlformats.org/officeDocument/2006/relationships/image"/><Relationship Id="rId3" Target="../media/image30.pn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33.png" Type="http://schemas.openxmlformats.org/officeDocument/2006/relationships/image"/><Relationship Id="rId7" Target="../media/image34.svg" Type="http://schemas.openxmlformats.org/officeDocument/2006/relationships/image"/><Relationship Id="rId8" Target="../media/image35.png" Type="http://schemas.openxmlformats.org/officeDocument/2006/relationships/image"/><Relationship Id="rId9" Target="../media/image3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9.png" Type="http://schemas.openxmlformats.org/officeDocument/2006/relationships/image"/><Relationship Id="rId4" Target="../media/image40.svg" Type="http://schemas.openxmlformats.org/officeDocument/2006/relationships/image"/><Relationship Id="rId5" Target="../media/image41.png" Type="http://schemas.openxmlformats.org/officeDocument/2006/relationships/image"/><Relationship Id="rId6" Target="../media/image42.sv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Relationship Id="rId9" Target="../media/image4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7.png" Type="http://schemas.openxmlformats.org/officeDocument/2006/relationships/image"/><Relationship Id="rId11" Target="../media/image48.png" Type="http://schemas.openxmlformats.org/officeDocument/2006/relationships/image"/><Relationship Id="rId2" Target="../media/image1.jpe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44.pn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45.png" Type="http://schemas.openxmlformats.org/officeDocument/2006/relationships/image"/><Relationship Id="rId9" Target="../media/image4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0.png" Type="http://schemas.openxmlformats.org/officeDocument/2006/relationships/image"/><Relationship Id="rId4" Target="../media/image49.png" Type="http://schemas.openxmlformats.org/officeDocument/2006/relationships/image"/><Relationship Id="rId5" Target="../media/image50.svg" Type="http://schemas.openxmlformats.org/officeDocument/2006/relationships/image"/><Relationship Id="rId6" Target="../media/image51.png" Type="http://schemas.openxmlformats.org/officeDocument/2006/relationships/image"/><Relationship Id="rId7" Target="../media/image52.svg" Type="http://schemas.openxmlformats.org/officeDocument/2006/relationships/image"/><Relationship Id="rId8" Target="../media/image53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11" Target="../media/image14.png" Type="http://schemas.openxmlformats.org/officeDocument/2006/relationships/image"/><Relationship Id="rId12" Target="../media/image15.svg" Type="http://schemas.openxmlformats.org/officeDocument/2006/relationships/image"/><Relationship Id="rId13" Target="../media/image56.png" Type="http://schemas.openxmlformats.org/officeDocument/2006/relationships/image"/><Relationship Id="rId14" Target="../media/image57.svg" Type="http://schemas.openxmlformats.org/officeDocument/2006/relationships/image"/><Relationship Id="rId15" Target="../media/image58.png" Type="http://schemas.openxmlformats.org/officeDocument/2006/relationships/image"/><Relationship Id="rId16" Target="../media/image59.svg" Type="http://schemas.openxmlformats.org/officeDocument/2006/relationships/image"/><Relationship Id="rId2" Target="../media/image1.jpeg" Type="http://schemas.openxmlformats.org/officeDocument/2006/relationships/image"/><Relationship Id="rId3" Target="../media/image54.png" Type="http://schemas.openxmlformats.org/officeDocument/2006/relationships/image"/><Relationship Id="rId4" Target="../media/image55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1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633080" y="2510804"/>
            <a:ext cx="13901612" cy="65274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506"/>
              </a:lnSpc>
            </a:pPr>
            <a:r>
              <a:rPr lang="en-US" sz="16506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SEJARAH SMARTPHONE</a:t>
            </a:r>
          </a:p>
          <a:p>
            <a:pPr algn="ctr">
              <a:lnSpc>
                <a:spcPts val="16506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1097523">
            <a:off x="11156873" y="1560993"/>
            <a:ext cx="1885747" cy="1296022"/>
          </a:xfrm>
          <a:custGeom>
            <a:avLst/>
            <a:gdLst/>
            <a:ahLst/>
            <a:cxnLst/>
            <a:rect r="r" b="b" t="t" l="l"/>
            <a:pathLst>
              <a:path h="1296022" w="1885747">
                <a:moveTo>
                  <a:pt x="0" y="0"/>
                </a:moveTo>
                <a:lnTo>
                  <a:pt x="1885746" y="0"/>
                </a:lnTo>
                <a:lnTo>
                  <a:pt x="1885746" y="1296022"/>
                </a:lnTo>
                <a:lnTo>
                  <a:pt x="0" y="12960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4107262">
            <a:off x="-865704" y="-473050"/>
            <a:ext cx="3387936" cy="2297637"/>
          </a:xfrm>
          <a:custGeom>
            <a:avLst/>
            <a:gdLst/>
            <a:ahLst/>
            <a:cxnLst/>
            <a:rect r="r" b="b" t="t" l="l"/>
            <a:pathLst>
              <a:path h="2297637" w="3387936">
                <a:moveTo>
                  <a:pt x="0" y="0"/>
                </a:moveTo>
                <a:lnTo>
                  <a:pt x="3387936" y="0"/>
                </a:lnTo>
                <a:lnTo>
                  <a:pt x="3387936" y="2297637"/>
                </a:lnTo>
                <a:lnTo>
                  <a:pt x="0" y="22976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6829267">
            <a:off x="15774367" y="8189225"/>
            <a:ext cx="3715300" cy="2519649"/>
          </a:xfrm>
          <a:custGeom>
            <a:avLst/>
            <a:gdLst/>
            <a:ahLst/>
            <a:cxnLst/>
            <a:rect r="r" b="b" t="t" l="l"/>
            <a:pathLst>
              <a:path h="2519649" w="3715300">
                <a:moveTo>
                  <a:pt x="0" y="0"/>
                </a:moveTo>
                <a:lnTo>
                  <a:pt x="3715301" y="0"/>
                </a:lnTo>
                <a:lnTo>
                  <a:pt x="3715301" y="2519649"/>
                </a:lnTo>
                <a:lnTo>
                  <a:pt x="0" y="25196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559470">
            <a:off x="2930373" y="2435234"/>
            <a:ext cx="2195245" cy="2279892"/>
          </a:xfrm>
          <a:custGeom>
            <a:avLst/>
            <a:gdLst/>
            <a:ahLst/>
            <a:cxnLst/>
            <a:rect r="r" b="b" t="t" l="l"/>
            <a:pathLst>
              <a:path h="2279892" w="2195245">
                <a:moveTo>
                  <a:pt x="0" y="0"/>
                </a:moveTo>
                <a:lnTo>
                  <a:pt x="2195245" y="0"/>
                </a:lnTo>
                <a:lnTo>
                  <a:pt x="2195245" y="2279892"/>
                </a:lnTo>
                <a:lnTo>
                  <a:pt x="0" y="22798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71244">
            <a:off x="15572763" y="5160516"/>
            <a:ext cx="1664513" cy="2142851"/>
          </a:xfrm>
          <a:custGeom>
            <a:avLst/>
            <a:gdLst/>
            <a:ahLst/>
            <a:cxnLst/>
            <a:rect r="r" b="b" t="t" l="l"/>
            <a:pathLst>
              <a:path h="2142851" w="1664513">
                <a:moveTo>
                  <a:pt x="0" y="0"/>
                </a:moveTo>
                <a:lnTo>
                  <a:pt x="1664513" y="0"/>
                </a:lnTo>
                <a:lnTo>
                  <a:pt x="1664513" y="2142852"/>
                </a:lnTo>
                <a:lnTo>
                  <a:pt x="0" y="214285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391118">
            <a:off x="14634691" y="-2104991"/>
            <a:ext cx="3665666" cy="3796829"/>
          </a:xfrm>
          <a:custGeom>
            <a:avLst/>
            <a:gdLst/>
            <a:ahLst/>
            <a:cxnLst/>
            <a:rect r="r" b="b" t="t" l="l"/>
            <a:pathLst>
              <a:path h="3796829" w="3665666">
                <a:moveTo>
                  <a:pt x="0" y="0"/>
                </a:moveTo>
                <a:lnTo>
                  <a:pt x="3665665" y="0"/>
                </a:lnTo>
                <a:lnTo>
                  <a:pt x="3665665" y="3796829"/>
                </a:lnTo>
                <a:lnTo>
                  <a:pt x="0" y="379682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6979330">
            <a:off x="-712187" y="8552632"/>
            <a:ext cx="3453702" cy="1902676"/>
          </a:xfrm>
          <a:custGeom>
            <a:avLst/>
            <a:gdLst/>
            <a:ahLst/>
            <a:cxnLst/>
            <a:rect r="r" b="b" t="t" l="l"/>
            <a:pathLst>
              <a:path h="1902676" w="3453702">
                <a:moveTo>
                  <a:pt x="0" y="0"/>
                </a:moveTo>
                <a:lnTo>
                  <a:pt x="3453703" y="0"/>
                </a:lnTo>
                <a:lnTo>
                  <a:pt x="3453703" y="1902676"/>
                </a:lnTo>
                <a:lnTo>
                  <a:pt x="0" y="190267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084338" y="3283836"/>
            <a:ext cx="10224459" cy="3080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25"/>
              </a:lnSpc>
            </a:pPr>
            <a:r>
              <a:rPr lang="en-US" sz="2946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Apa itu smartphone dan bagaimana sejarahnya?</a:t>
            </a:r>
          </a:p>
          <a:p>
            <a:pPr algn="l">
              <a:lnSpc>
                <a:spcPts val="4125"/>
              </a:lnSpc>
            </a:pPr>
            <a:r>
              <a:rPr lang="en-US" sz="2946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Smartphone adalah perangkat komunikasi canggih yang menggabungkan fungsi telepon dan komputer mini. Perkembangan smartphone dimulai sejak awal 1990-an dan terus berevolusi hingga saat ini.</a:t>
            </a:r>
          </a:p>
          <a:p>
            <a:pPr algn="l">
              <a:lnSpc>
                <a:spcPts val="4125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1353809">
            <a:off x="15716007" y="253314"/>
            <a:ext cx="1665386" cy="1729602"/>
          </a:xfrm>
          <a:custGeom>
            <a:avLst/>
            <a:gdLst/>
            <a:ahLst/>
            <a:cxnLst/>
            <a:rect r="r" b="b" t="t" l="l"/>
            <a:pathLst>
              <a:path h="1729602" w="1665386">
                <a:moveTo>
                  <a:pt x="0" y="0"/>
                </a:moveTo>
                <a:lnTo>
                  <a:pt x="1665386" y="0"/>
                </a:lnTo>
                <a:lnTo>
                  <a:pt x="1665386" y="1729602"/>
                </a:lnTo>
                <a:lnTo>
                  <a:pt x="0" y="17296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763488">
            <a:off x="15733364" y="6116238"/>
            <a:ext cx="1630672" cy="1553586"/>
          </a:xfrm>
          <a:custGeom>
            <a:avLst/>
            <a:gdLst/>
            <a:ahLst/>
            <a:cxnLst/>
            <a:rect r="r" b="b" t="t" l="l"/>
            <a:pathLst>
              <a:path h="1553586" w="1630672">
                <a:moveTo>
                  <a:pt x="0" y="0"/>
                </a:moveTo>
                <a:lnTo>
                  <a:pt x="1630672" y="0"/>
                </a:lnTo>
                <a:lnTo>
                  <a:pt x="1630672" y="1553586"/>
                </a:lnTo>
                <a:lnTo>
                  <a:pt x="0" y="15535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144000" y="818487"/>
            <a:ext cx="6632619" cy="1121516"/>
          </a:xfrm>
          <a:custGeom>
            <a:avLst/>
            <a:gdLst/>
            <a:ahLst/>
            <a:cxnLst/>
            <a:rect r="r" b="b" t="t" l="l"/>
            <a:pathLst>
              <a:path h="1121516" w="6632619">
                <a:moveTo>
                  <a:pt x="0" y="0"/>
                </a:moveTo>
                <a:lnTo>
                  <a:pt x="6632619" y="0"/>
                </a:lnTo>
                <a:lnTo>
                  <a:pt x="6632619" y="1121515"/>
                </a:lnTo>
                <a:lnTo>
                  <a:pt x="0" y="11215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281193" y="1118115"/>
            <a:ext cx="7536743" cy="5246370"/>
            <a:chOff x="0" y="0"/>
            <a:chExt cx="3652520" cy="254254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33020"/>
              <a:ext cx="3652520" cy="2509520"/>
            </a:xfrm>
            <a:custGeom>
              <a:avLst/>
              <a:gdLst/>
              <a:ahLst/>
              <a:cxnLst/>
              <a:rect r="r" b="b" t="t" l="l"/>
              <a:pathLst>
                <a:path h="2509520" w="3652520">
                  <a:moveTo>
                    <a:pt x="0" y="0"/>
                  </a:moveTo>
                  <a:lnTo>
                    <a:pt x="3652520" y="0"/>
                  </a:lnTo>
                  <a:lnTo>
                    <a:pt x="3652520" y="2509520"/>
                  </a:lnTo>
                  <a:lnTo>
                    <a:pt x="0" y="2509520"/>
                  </a:ln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34290" y="71120"/>
              <a:ext cx="1786890" cy="2437130"/>
            </a:xfrm>
            <a:custGeom>
              <a:avLst/>
              <a:gdLst/>
              <a:ahLst/>
              <a:cxnLst/>
              <a:rect r="r" b="b" t="t" l="l"/>
              <a:pathLst>
                <a:path h="2437130" w="1786890">
                  <a:moveTo>
                    <a:pt x="1786890" y="2435860"/>
                  </a:moveTo>
                  <a:cubicBezTo>
                    <a:pt x="1153160" y="2437130"/>
                    <a:pt x="552450" y="2434590"/>
                    <a:pt x="0" y="2435860"/>
                  </a:cubicBezTo>
                  <a:lnTo>
                    <a:pt x="0" y="3810"/>
                  </a:lnTo>
                  <a:cubicBezTo>
                    <a:pt x="570230" y="0"/>
                    <a:pt x="1168400" y="2540"/>
                    <a:pt x="1786890" y="3810"/>
                  </a:cubicBezTo>
                  <a:lnTo>
                    <a:pt x="1786890" y="2435860"/>
                  </a:lnTo>
                  <a:close/>
                </a:path>
              </a:pathLst>
            </a:custGeom>
            <a:solidFill>
              <a:srgbClr val="DBDBDB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34290" y="41910"/>
              <a:ext cx="1786890" cy="2465070"/>
            </a:xfrm>
            <a:custGeom>
              <a:avLst/>
              <a:gdLst/>
              <a:ahLst/>
              <a:cxnLst/>
              <a:rect r="r" b="b" t="t" l="l"/>
              <a:pathLst>
                <a:path h="2465070" w="1786890">
                  <a:moveTo>
                    <a:pt x="1786890" y="2465070"/>
                  </a:moveTo>
                  <a:cubicBezTo>
                    <a:pt x="1153160" y="2438400"/>
                    <a:pt x="552450" y="2434590"/>
                    <a:pt x="0" y="2465070"/>
                  </a:cubicBezTo>
                  <a:lnTo>
                    <a:pt x="0" y="33020"/>
                  </a:lnTo>
                  <a:cubicBezTo>
                    <a:pt x="570230" y="0"/>
                    <a:pt x="1168400" y="2540"/>
                    <a:pt x="1786890" y="33020"/>
                  </a:cubicBezTo>
                  <a:lnTo>
                    <a:pt x="1786890" y="246507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85090" y="-21590"/>
              <a:ext cx="1737360" cy="2528570"/>
            </a:xfrm>
            <a:custGeom>
              <a:avLst/>
              <a:gdLst/>
              <a:ahLst/>
              <a:cxnLst/>
              <a:rect r="r" b="b" t="t" l="l"/>
              <a:pathLst>
                <a:path h="2528570" w="1737360">
                  <a:moveTo>
                    <a:pt x="1736090" y="2528570"/>
                  </a:moveTo>
                  <a:cubicBezTo>
                    <a:pt x="1102360" y="2501900"/>
                    <a:pt x="552450" y="2458720"/>
                    <a:pt x="0" y="2489200"/>
                  </a:cubicBezTo>
                  <a:lnTo>
                    <a:pt x="7620" y="33020"/>
                  </a:lnTo>
                  <a:cubicBezTo>
                    <a:pt x="577850" y="0"/>
                    <a:pt x="1113790" y="40640"/>
                    <a:pt x="1737360" y="95250"/>
                  </a:cubicBezTo>
                  <a:lnTo>
                    <a:pt x="1737360" y="2528570"/>
                  </a:lnTo>
                  <a:close/>
                </a:path>
              </a:pathLst>
            </a:custGeom>
            <a:blipFill>
              <a:blip r:embed="rId9"/>
              <a:stretch>
                <a:fillRect l="-22162" t="0" r="-22162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821180" y="71120"/>
              <a:ext cx="1786890" cy="2437130"/>
            </a:xfrm>
            <a:custGeom>
              <a:avLst/>
              <a:gdLst/>
              <a:ahLst/>
              <a:cxnLst/>
              <a:rect r="r" b="b" t="t" l="l"/>
              <a:pathLst>
                <a:path h="2437130" w="1786890">
                  <a:moveTo>
                    <a:pt x="0" y="2435860"/>
                  </a:moveTo>
                  <a:cubicBezTo>
                    <a:pt x="633730" y="2437130"/>
                    <a:pt x="1234440" y="2434590"/>
                    <a:pt x="1786890" y="2435860"/>
                  </a:cubicBezTo>
                  <a:lnTo>
                    <a:pt x="1786890" y="3810"/>
                  </a:lnTo>
                  <a:cubicBezTo>
                    <a:pt x="1216660" y="0"/>
                    <a:pt x="618490" y="2540"/>
                    <a:pt x="0" y="3810"/>
                  </a:cubicBezTo>
                  <a:lnTo>
                    <a:pt x="0" y="2435860"/>
                  </a:lnTo>
                  <a:close/>
                </a:path>
              </a:pathLst>
            </a:custGeom>
            <a:solidFill>
              <a:srgbClr val="DBDBDB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1821180" y="41910"/>
              <a:ext cx="1786890" cy="2465070"/>
            </a:xfrm>
            <a:custGeom>
              <a:avLst/>
              <a:gdLst/>
              <a:ahLst/>
              <a:cxnLst/>
              <a:rect r="r" b="b" t="t" l="l"/>
              <a:pathLst>
                <a:path h="2465070" w="1786890">
                  <a:moveTo>
                    <a:pt x="0" y="2465070"/>
                  </a:moveTo>
                  <a:cubicBezTo>
                    <a:pt x="633730" y="2438400"/>
                    <a:pt x="1234440" y="2434590"/>
                    <a:pt x="1786890" y="2465070"/>
                  </a:cubicBezTo>
                  <a:lnTo>
                    <a:pt x="1786890" y="33020"/>
                  </a:lnTo>
                  <a:cubicBezTo>
                    <a:pt x="1216660" y="0"/>
                    <a:pt x="618490" y="2540"/>
                    <a:pt x="0" y="33020"/>
                  </a:cubicBezTo>
                  <a:lnTo>
                    <a:pt x="0" y="246507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821180" y="-21590"/>
              <a:ext cx="1736090" cy="2528570"/>
            </a:xfrm>
            <a:custGeom>
              <a:avLst/>
              <a:gdLst/>
              <a:ahLst/>
              <a:cxnLst/>
              <a:rect r="r" b="b" t="t" l="l"/>
              <a:pathLst>
                <a:path h="2528570" w="1736090">
                  <a:moveTo>
                    <a:pt x="0" y="2528570"/>
                  </a:moveTo>
                  <a:cubicBezTo>
                    <a:pt x="633730" y="2501900"/>
                    <a:pt x="1183640" y="2458720"/>
                    <a:pt x="1736090" y="2489200"/>
                  </a:cubicBezTo>
                  <a:lnTo>
                    <a:pt x="1729740" y="33020"/>
                  </a:lnTo>
                  <a:cubicBezTo>
                    <a:pt x="1159510" y="0"/>
                    <a:pt x="623570" y="40640"/>
                    <a:pt x="0" y="95250"/>
                  </a:cubicBezTo>
                  <a:lnTo>
                    <a:pt x="0" y="2528570"/>
                  </a:lnTo>
                  <a:close/>
                </a:path>
              </a:pathLst>
            </a:custGeom>
            <a:blipFill>
              <a:blip r:embed="rId10"/>
              <a:stretch>
                <a:fillRect l="-58390" t="0" r="-5839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807210" y="74930"/>
              <a:ext cx="29210" cy="2433320"/>
            </a:xfrm>
            <a:custGeom>
              <a:avLst/>
              <a:gdLst/>
              <a:ahLst/>
              <a:cxnLst/>
              <a:rect r="r" b="b" t="t" l="l"/>
              <a:pathLst>
                <a:path h="2433320" w="29210">
                  <a:moveTo>
                    <a:pt x="12700" y="2432050"/>
                  </a:moveTo>
                  <a:cubicBezTo>
                    <a:pt x="3810" y="2228850"/>
                    <a:pt x="1270" y="2026920"/>
                    <a:pt x="3810" y="1823720"/>
                  </a:cubicBezTo>
                  <a:cubicBezTo>
                    <a:pt x="5080" y="1722120"/>
                    <a:pt x="8890" y="1620520"/>
                    <a:pt x="10160" y="1520190"/>
                  </a:cubicBezTo>
                  <a:cubicBezTo>
                    <a:pt x="11430" y="1418590"/>
                    <a:pt x="8890" y="1316990"/>
                    <a:pt x="7620" y="1216660"/>
                  </a:cubicBezTo>
                  <a:cubicBezTo>
                    <a:pt x="5080" y="1115060"/>
                    <a:pt x="3810" y="1013460"/>
                    <a:pt x="2540" y="913130"/>
                  </a:cubicBezTo>
                  <a:cubicBezTo>
                    <a:pt x="1270" y="811530"/>
                    <a:pt x="0" y="709930"/>
                    <a:pt x="1270" y="609600"/>
                  </a:cubicBezTo>
                  <a:cubicBezTo>
                    <a:pt x="2540" y="406400"/>
                    <a:pt x="5080" y="204470"/>
                    <a:pt x="13970" y="1270"/>
                  </a:cubicBezTo>
                  <a:cubicBezTo>
                    <a:pt x="13970" y="0"/>
                    <a:pt x="13970" y="0"/>
                    <a:pt x="15240" y="0"/>
                  </a:cubicBezTo>
                  <a:cubicBezTo>
                    <a:pt x="16510" y="0"/>
                    <a:pt x="16510" y="0"/>
                    <a:pt x="16510" y="1270"/>
                  </a:cubicBezTo>
                  <a:cubicBezTo>
                    <a:pt x="24130" y="204470"/>
                    <a:pt x="27940" y="406400"/>
                    <a:pt x="29210" y="609600"/>
                  </a:cubicBezTo>
                  <a:cubicBezTo>
                    <a:pt x="29210" y="711200"/>
                    <a:pt x="27940" y="812800"/>
                    <a:pt x="27940" y="913130"/>
                  </a:cubicBezTo>
                  <a:cubicBezTo>
                    <a:pt x="26670" y="1014730"/>
                    <a:pt x="25400" y="1116330"/>
                    <a:pt x="22860" y="1216660"/>
                  </a:cubicBezTo>
                  <a:cubicBezTo>
                    <a:pt x="20320" y="1318260"/>
                    <a:pt x="19050" y="1419860"/>
                    <a:pt x="20320" y="1520190"/>
                  </a:cubicBezTo>
                  <a:cubicBezTo>
                    <a:pt x="21590" y="1621790"/>
                    <a:pt x="25400" y="1723390"/>
                    <a:pt x="26670" y="1823720"/>
                  </a:cubicBezTo>
                  <a:cubicBezTo>
                    <a:pt x="29210" y="2026920"/>
                    <a:pt x="25400" y="2228850"/>
                    <a:pt x="17780" y="2432050"/>
                  </a:cubicBezTo>
                  <a:cubicBezTo>
                    <a:pt x="15240" y="2433320"/>
                    <a:pt x="15240" y="2433320"/>
                    <a:pt x="12700" y="2432050"/>
                  </a:cubicBezTo>
                  <a:cubicBezTo>
                    <a:pt x="13971" y="2433320"/>
                    <a:pt x="12700" y="2433320"/>
                    <a:pt x="12700" y="2432050"/>
                  </a:cubicBezTo>
                  <a:close/>
                </a:path>
              </a:pathLst>
            </a:custGeom>
            <a:solidFill>
              <a:srgbClr val="DBDBDB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8611182" y="1940002"/>
            <a:ext cx="8648118" cy="592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90"/>
              </a:lnSpc>
            </a:pPr>
            <a:r>
              <a:rPr lang="en-US" sz="3900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Pengantar Sejarah Smartphone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77624" y="499110"/>
            <a:ext cx="8648118" cy="1097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90"/>
              </a:lnSpc>
            </a:pPr>
            <a:r>
              <a:rPr lang="en-US" sz="3900">
                <a:solidFill>
                  <a:srgbClr val="FF3131"/>
                </a:solidFill>
                <a:latin typeface="Archivo Black"/>
                <a:ea typeface="Archivo Black"/>
                <a:cs typeface="Archivo Black"/>
                <a:sym typeface="Archivo Black"/>
              </a:rPr>
              <a:t>IPHONE VS IBM SIMON</a:t>
            </a:r>
          </a:p>
          <a:p>
            <a:pPr algn="l">
              <a:lnSpc>
                <a:spcPts val="4290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81941" y="0"/>
            <a:ext cx="5527813" cy="10435018"/>
            <a:chOff x="0" y="0"/>
            <a:chExt cx="7370417" cy="13913357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32386" t="0" r="32386" b="0"/>
            <a:stretch>
              <a:fillRect/>
            </a:stretch>
          </p:blipFill>
          <p:spPr>
            <a:xfrm flipH="false" flipV="false">
              <a:off x="0" y="0"/>
              <a:ext cx="7370417" cy="13913357"/>
            </a:xfrm>
            <a:prstGeom prst="rect">
              <a:avLst/>
            </a:prstGeom>
          </p:spPr>
        </p:pic>
      </p:grpSp>
      <p:sp>
        <p:nvSpPr>
          <p:cNvPr name="TextBox 5" id="5"/>
          <p:cNvSpPr txBox="true"/>
          <p:nvPr/>
        </p:nvSpPr>
        <p:spPr>
          <a:xfrm rot="0">
            <a:off x="6496022" y="2548985"/>
            <a:ext cx="10763278" cy="1771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6000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Awal Mula – IBM Simon (1992)</a:t>
            </a:r>
          </a:p>
          <a:p>
            <a:pPr algn="l">
              <a:lnSpc>
                <a:spcPts val="6600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6496022" y="3627263"/>
            <a:ext cx="9738333" cy="39205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28"/>
              </a:lnSpc>
            </a:pPr>
            <a:r>
              <a:rPr lang="en-US" sz="2806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IBM Simon adalah smartphone pertama di dunia, diluncurkan pada tahun 1992 dan dijual ke publik pada tahun 1994.</a:t>
            </a:r>
          </a:p>
          <a:p>
            <a:pPr algn="l">
              <a:lnSpc>
                <a:spcPts val="3928"/>
              </a:lnSpc>
            </a:pPr>
            <a:r>
              <a:rPr lang="en-US" sz="2806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Fitur utamanya:</a:t>
            </a:r>
          </a:p>
          <a:p>
            <a:pPr algn="l">
              <a:lnSpc>
                <a:spcPts val="3928"/>
              </a:lnSpc>
            </a:pPr>
            <a:r>
              <a:rPr lang="en-US" sz="2806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Layar sentuh monokrom</a:t>
            </a:r>
          </a:p>
          <a:p>
            <a:pPr algn="l">
              <a:lnSpc>
                <a:spcPts val="3928"/>
              </a:lnSpc>
            </a:pPr>
            <a:r>
              <a:rPr lang="en-US" sz="2806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Telepon + pager + email</a:t>
            </a:r>
          </a:p>
          <a:p>
            <a:pPr algn="l">
              <a:lnSpc>
                <a:spcPts val="3928"/>
              </a:lnSpc>
            </a:pPr>
            <a:r>
              <a:rPr lang="en-US" sz="2806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Kalender dan kalkulator</a:t>
            </a:r>
          </a:p>
          <a:p>
            <a:pPr algn="l">
              <a:lnSpc>
                <a:spcPts val="3928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true" flipV="false" rot="0">
            <a:off x="2972149" y="625038"/>
            <a:ext cx="4947445" cy="1942997"/>
          </a:xfrm>
          <a:custGeom>
            <a:avLst/>
            <a:gdLst/>
            <a:ahLst/>
            <a:cxnLst/>
            <a:rect r="r" b="b" t="t" l="l"/>
            <a:pathLst>
              <a:path h="1942997" w="4947445">
                <a:moveTo>
                  <a:pt x="4947445" y="0"/>
                </a:moveTo>
                <a:lnTo>
                  <a:pt x="0" y="0"/>
                </a:lnTo>
                <a:lnTo>
                  <a:pt x="0" y="1942997"/>
                </a:lnTo>
                <a:lnTo>
                  <a:pt x="4947445" y="1942997"/>
                </a:lnTo>
                <a:lnTo>
                  <a:pt x="494744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717653" y="8108592"/>
            <a:ext cx="3083294" cy="3083294"/>
          </a:xfrm>
          <a:custGeom>
            <a:avLst/>
            <a:gdLst/>
            <a:ahLst/>
            <a:cxnLst/>
            <a:rect r="r" b="b" t="t" l="l"/>
            <a:pathLst>
              <a:path h="3083294" w="3083294">
                <a:moveTo>
                  <a:pt x="0" y="0"/>
                </a:moveTo>
                <a:lnTo>
                  <a:pt x="3083294" y="0"/>
                </a:lnTo>
                <a:lnTo>
                  <a:pt x="3083294" y="3083294"/>
                </a:lnTo>
                <a:lnTo>
                  <a:pt x="0" y="30832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827690" y="7547834"/>
            <a:ext cx="6632619" cy="1121516"/>
          </a:xfrm>
          <a:custGeom>
            <a:avLst/>
            <a:gdLst/>
            <a:ahLst/>
            <a:cxnLst/>
            <a:rect r="r" b="b" t="t" l="l"/>
            <a:pathLst>
              <a:path h="1121516" w="6632619">
                <a:moveTo>
                  <a:pt x="0" y="0"/>
                </a:moveTo>
                <a:lnTo>
                  <a:pt x="6632620" y="0"/>
                </a:lnTo>
                <a:lnTo>
                  <a:pt x="6632620" y="1121515"/>
                </a:lnTo>
                <a:lnTo>
                  <a:pt x="0" y="11215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986762" y="1028700"/>
            <a:ext cx="5656117" cy="2490978"/>
          </a:xfrm>
          <a:custGeom>
            <a:avLst/>
            <a:gdLst/>
            <a:ahLst/>
            <a:cxnLst/>
            <a:rect r="r" b="b" t="t" l="l"/>
            <a:pathLst>
              <a:path h="2490978" w="5656117">
                <a:moveTo>
                  <a:pt x="0" y="0"/>
                </a:moveTo>
                <a:lnTo>
                  <a:pt x="5656117" y="0"/>
                </a:lnTo>
                <a:lnTo>
                  <a:pt x="5656117" y="2490978"/>
                </a:lnTo>
                <a:lnTo>
                  <a:pt x="0" y="24909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157" t="-92539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721296">
            <a:off x="3005271" y="2640982"/>
            <a:ext cx="3619099" cy="921225"/>
          </a:xfrm>
          <a:custGeom>
            <a:avLst/>
            <a:gdLst/>
            <a:ahLst/>
            <a:cxnLst/>
            <a:rect r="r" b="b" t="t" l="l"/>
            <a:pathLst>
              <a:path h="921225" w="3619099">
                <a:moveTo>
                  <a:pt x="0" y="0"/>
                </a:moveTo>
                <a:lnTo>
                  <a:pt x="3619099" y="0"/>
                </a:lnTo>
                <a:lnTo>
                  <a:pt x="3619099" y="921225"/>
                </a:lnTo>
                <a:lnTo>
                  <a:pt x="0" y="9212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3026566">
            <a:off x="143354" y="612740"/>
            <a:ext cx="2267779" cy="1440040"/>
          </a:xfrm>
          <a:custGeom>
            <a:avLst/>
            <a:gdLst/>
            <a:ahLst/>
            <a:cxnLst/>
            <a:rect r="r" b="b" t="t" l="l"/>
            <a:pathLst>
              <a:path h="1440040" w="2267779">
                <a:moveTo>
                  <a:pt x="0" y="0"/>
                </a:moveTo>
                <a:lnTo>
                  <a:pt x="2267779" y="0"/>
                </a:lnTo>
                <a:lnTo>
                  <a:pt x="2267779" y="1440040"/>
                </a:lnTo>
                <a:lnTo>
                  <a:pt x="0" y="14400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681785" y="1494685"/>
            <a:ext cx="3915024" cy="1989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6"/>
              </a:lnSpc>
            </a:pPr>
            <a:r>
              <a:rPr lang="en-US" sz="4666">
                <a:solidFill>
                  <a:srgbClr val="000000"/>
                </a:solidFill>
                <a:latin typeface="Gochi Hand"/>
                <a:ea typeface="Gochi Hand"/>
                <a:cs typeface="Gochi Hand"/>
                <a:sym typeface="Gochi Hand"/>
              </a:rPr>
              <a:t>ERA 2000-AN: BLACKBERRY &amp; NOKIA</a:t>
            </a:r>
          </a:p>
          <a:p>
            <a:pPr algn="ctr">
              <a:lnSpc>
                <a:spcPts val="3826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7671314">
            <a:off x="6437312" y="2029246"/>
            <a:ext cx="2559466" cy="1625261"/>
          </a:xfrm>
          <a:custGeom>
            <a:avLst/>
            <a:gdLst/>
            <a:ahLst/>
            <a:cxnLst/>
            <a:rect r="r" b="b" t="t" l="l"/>
            <a:pathLst>
              <a:path h="1625261" w="2559466">
                <a:moveTo>
                  <a:pt x="0" y="0"/>
                </a:moveTo>
                <a:lnTo>
                  <a:pt x="2559466" y="0"/>
                </a:lnTo>
                <a:lnTo>
                  <a:pt x="2559466" y="1625261"/>
                </a:lnTo>
                <a:lnTo>
                  <a:pt x="0" y="16252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625508" y="1332760"/>
            <a:ext cx="10662492" cy="4695808"/>
          </a:xfrm>
          <a:custGeom>
            <a:avLst/>
            <a:gdLst/>
            <a:ahLst/>
            <a:cxnLst/>
            <a:rect r="r" b="b" t="t" l="l"/>
            <a:pathLst>
              <a:path h="4695808" w="10662492">
                <a:moveTo>
                  <a:pt x="0" y="0"/>
                </a:moveTo>
                <a:lnTo>
                  <a:pt x="10662492" y="0"/>
                </a:lnTo>
                <a:lnTo>
                  <a:pt x="10662492" y="4695808"/>
                </a:lnTo>
                <a:lnTo>
                  <a:pt x="0" y="46958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157" t="-92539" r="0" b="0"/>
            </a:stretch>
          </a:blipFill>
        </p:spPr>
      </p:sp>
      <p:grpSp>
        <p:nvGrpSpPr>
          <p:cNvPr name="Group 9" id="9"/>
          <p:cNvGrpSpPr>
            <a:grpSpLocks noChangeAspect="true"/>
          </p:cNvGrpSpPr>
          <p:nvPr/>
        </p:nvGrpSpPr>
        <p:grpSpPr>
          <a:xfrm rot="142637">
            <a:off x="1135760" y="4433026"/>
            <a:ext cx="4064202" cy="5246370"/>
            <a:chOff x="0" y="0"/>
            <a:chExt cx="1934210" cy="249682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31750"/>
              <a:ext cx="1934210" cy="2346960"/>
            </a:xfrm>
            <a:custGeom>
              <a:avLst/>
              <a:gdLst/>
              <a:ahLst/>
              <a:cxnLst/>
              <a:rect r="r" b="b" t="t" l="l"/>
              <a:pathLst>
                <a:path h="2346960" w="1934210">
                  <a:moveTo>
                    <a:pt x="1934210" y="2346960"/>
                  </a:moveTo>
                  <a:lnTo>
                    <a:pt x="15240" y="2259330"/>
                  </a:lnTo>
                  <a:lnTo>
                    <a:pt x="0" y="74930"/>
                  </a:lnTo>
                  <a:lnTo>
                    <a:pt x="1934210" y="0"/>
                  </a:ln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789430" y="1270"/>
              <a:ext cx="125730" cy="2494280"/>
            </a:xfrm>
            <a:custGeom>
              <a:avLst/>
              <a:gdLst/>
              <a:ahLst/>
              <a:cxnLst/>
              <a:rect r="r" b="b" t="t" l="l"/>
              <a:pathLst>
                <a:path h="2494280" w="125730">
                  <a:moveTo>
                    <a:pt x="0" y="2494280"/>
                  </a:moveTo>
                  <a:lnTo>
                    <a:pt x="125730" y="2373630"/>
                  </a:lnTo>
                  <a:lnTo>
                    <a:pt x="125730" y="3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812290" cy="2496820"/>
            </a:xfrm>
            <a:custGeom>
              <a:avLst/>
              <a:gdLst/>
              <a:ahLst/>
              <a:cxnLst/>
              <a:rect r="r" b="b" t="t" l="l"/>
              <a:pathLst>
                <a:path h="2496820" w="1812290">
                  <a:moveTo>
                    <a:pt x="1812290" y="2496820"/>
                  </a:moveTo>
                  <a:lnTo>
                    <a:pt x="0" y="2404110"/>
                  </a:lnTo>
                  <a:lnTo>
                    <a:pt x="0" y="92710"/>
                  </a:lnTo>
                  <a:lnTo>
                    <a:pt x="1812290" y="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31750" y="88900"/>
              <a:ext cx="31750" cy="2319020"/>
            </a:xfrm>
            <a:custGeom>
              <a:avLst/>
              <a:gdLst/>
              <a:ahLst/>
              <a:cxnLst/>
              <a:rect r="r" b="b" t="t" l="l"/>
              <a:pathLst>
                <a:path h="2319020" w="31750">
                  <a:moveTo>
                    <a:pt x="31750" y="2319020"/>
                  </a:moveTo>
                  <a:lnTo>
                    <a:pt x="0" y="2316480"/>
                  </a:lnTo>
                  <a:lnTo>
                    <a:pt x="0" y="2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14300" y="54610"/>
              <a:ext cx="1637030" cy="2387600"/>
            </a:xfrm>
            <a:custGeom>
              <a:avLst/>
              <a:gdLst/>
              <a:ahLst/>
              <a:cxnLst/>
              <a:rect r="r" b="b" t="t" l="l"/>
              <a:pathLst>
                <a:path h="2387600" w="1637030">
                  <a:moveTo>
                    <a:pt x="1637030" y="2387600"/>
                  </a:moveTo>
                  <a:lnTo>
                    <a:pt x="0" y="2307590"/>
                  </a:lnTo>
                  <a:lnTo>
                    <a:pt x="0" y="80010"/>
                  </a:lnTo>
                  <a:lnTo>
                    <a:pt x="1637030" y="0"/>
                  </a:lnTo>
                  <a:close/>
                </a:path>
              </a:pathLst>
            </a:custGeom>
            <a:blipFill>
              <a:blip r:embed="rId10"/>
              <a:stretch>
                <a:fillRect l="0" t="-9362" r="0" b="-9362"/>
              </a:stretch>
            </a:blipFill>
          </p:spPr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280517">
            <a:off x="7921227" y="4958572"/>
            <a:ext cx="4007904" cy="5173696"/>
            <a:chOff x="0" y="0"/>
            <a:chExt cx="1934210" cy="249682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31750"/>
              <a:ext cx="1934210" cy="2346960"/>
            </a:xfrm>
            <a:custGeom>
              <a:avLst/>
              <a:gdLst/>
              <a:ahLst/>
              <a:cxnLst/>
              <a:rect r="r" b="b" t="t" l="l"/>
              <a:pathLst>
                <a:path h="2346960" w="1934210">
                  <a:moveTo>
                    <a:pt x="1934210" y="2346960"/>
                  </a:moveTo>
                  <a:lnTo>
                    <a:pt x="15240" y="2259330"/>
                  </a:lnTo>
                  <a:lnTo>
                    <a:pt x="0" y="74930"/>
                  </a:lnTo>
                  <a:lnTo>
                    <a:pt x="1934210" y="0"/>
                  </a:ln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789430" y="1270"/>
              <a:ext cx="125730" cy="2494280"/>
            </a:xfrm>
            <a:custGeom>
              <a:avLst/>
              <a:gdLst/>
              <a:ahLst/>
              <a:cxnLst/>
              <a:rect r="r" b="b" t="t" l="l"/>
              <a:pathLst>
                <a:path h="2494280" w="125730">
                  <a:moveTo>
                    <a:pt x="0" y="2494280"/>
                  </a:moveTo>
                  <a:lnTo>
                    <a:pt x="125730" y="2373630"/>
                  </a:lnTo>
                  <a:lnTo>
                    <a:pt x="125730" y="31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812290" cy="2496820"/>
            </a:xfrm>
            <a:custGeom>
              <a:avLst/>
              <a:gdLst/>
              <a:ahLst/>
              <a:cxnLst/>
              <a:rect r="r" b="b" t="t" l="l"/>
              <a:pathLst>
                <a:path h="2496820" w="1812290">
                  <a:moveTo>
                    <a:pt x="1812290" y="2496820"/>
                  </a:moveTo>
                  <a:lnTo>
                    <a:pt x="0" y="2404110"/>
                  </a:lnTo>
                  <a:lnTo>
                    <a:pt x="0" y="92710"/>
                  </a:lnTo>
                  <a:lnTo>
                    <a:pt x="1812290" y="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1750" y="88900"/>
              <a:ext cx="31750" cy="2319020"/>
            </a:xfrm>
            <a:custGeom>
              <a:avLst/>
              <a:gdLst/>
              <a:ahLst/>
              <a:cxnLst/>
              <a:rect r="r" b="b" t="t" l="l"/>
              <a:pathLst>
                <a:path h="2319020" w="31750">
                  <a:moveTo>
                    <a:pt x="31750" y="2319020"/>
                  </a:moveTo>
                  <a:lnTo>
                    <a:pt x="0" y="2316480"/>
                  </a:lnTo>
                  <a:lnTo>
                    <a:pt x="0" y="2540"/>
                  </a:lnTo>
                  <a:lnTo>
                    <a:pt x="3175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114300" y="54610"/>
              <a:ext cx="1637030" cy="2387600"/>
            </a:xfrm>
            <a:custGeom>
              <a:avLst/>
              <a:gdLst/>
              <a:ahLst/>
              <a:cxnLst/>
              <a:rect r="r" b="b" t="t" l="l"/>
              <a:pathLst>
                <a:path h="2387600" w="1637030">
                  <a:moveTo>
                    <a:pt x="1637030" y="2387600"/>
                  </a:moveTo>
                  <a:lnTo>
                    <a:pt x="0" y="2307590"/>
                  </a:lnTo>
                  <a:lnTo>
                    <a:pt x="0" y="80010"/>
                  </a:lnTo>
                  <a:lnTo>
                    <a:pt x="1637030" y="0"/>
                  </a:lnTo>
                  <a:close/>
                </a:path>
              </a:pathLst>
            </a:custGeom>
            <a:blipFill>
              <a:blip r:embed="rId11"/>
              <a:stretch>
                <a:fillRect l="-52842" t="0" r="-52842" b="0"/>
              </a:stretch>
            </a:blip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8807057" y="2055131"/>
            <a:ext cx="8299395" cy="3088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16"/>
              </a:lnSpc>
            </a:pPr>
            <a:r>
              <a:rPr lang="en-US" sz="2947">
                <a:solidFill>
                  <a:srgbClr val="000000"/>
                </a:solidFill>
                <a:latin typeface="Gochi Hand"/>
                <a:ea typeface="Gochi Hand"/>
                <a:cs typeface="Gochi Hand"/>
                <a:sym typeface="Gochi Hand"/>
              </a:rPr>
              <a:t>Dominasi Awal: BlackBerry dan Nokia</a:t>
            </a:r>
          </a:p>
          <a:p>
            <a:pPr algn="ctr">
              <a:lnSpc>
                <a:spcPts val="2416"/>
              </a:lnSpc>
            </a:pPr>
          </a:p>
          <a:p>
            <a:pPr algn="ctr">
              <a:lnSpc>
                <a:spcPts val="2416"/>
              </a:lnSpc>
            </a:pPr>
            <a:r>
              <a:rPr lang="en-US" sz="2947">
                <a:solidFill>
                  <a:srgbClr val="000000"/>
                </a:solidFill>
                <a:latin typeface="Gochi Hand"/>
                <a:ea typeface="Gochi Hand"/>
                <a:cs typeface="Gochi Hand"/>
                <a:sym typeface="Gochi Hand"/>
              </a:rPr>
              <a:t>BlackBerry terkenal dengan keyboard QWERTY dan fitur email real-time.</a:t>
            </a:r>
          </a:p>
          <a:p>
            <a:pPr algn="ctr">
              <a:lnSpc>
                <a:spcPts val="2416"/>
              </a:lnSpc>
            </a:pPr>
          </a:p>
          <a:p>
            <a:pPr algn="ctr">
              <a:lnSpc>
                <a:spcPts val="2416"/>
              </a:lnSpc>
            </a:pPr>
            <a:r>
              <a:rPr lang="en-US" sz="2947">
                <a:solidFill>
                  <a:srgbClr val="000000"/>
                </a:solidFill>
                <a:latin typeface="Gochi Hand"/>
                <a:ea typeface="Gochi Hand"/>
                <a:cs typeface="Gochi Hand"/>
                <a:sym typeface="Gochi Hand"/>
              </a:rPr>
              <a:t>Nokia mendominasi dengan sistem operasi Symbian OS.</a:t>
            </a:r>
          </a:p>
          <a:p>
            <a:pPr algn="ctr">
              <a:lnSpc>
                <a:spcPts val="2416"/>
              </a:lnSpc>
            </a:pPr>
          </a:p>
          <a:p>
            <a:pPr algn="ctr">
              <a:lnSpc>
                <a:spcPts val="2416"/>
              </a:lnSpc>
            </a:pPr>
            <a:r>
              <a:rPr lang="en-US" sz="2947">
                <a:solidFill>
                  <a:srgbClr val="000000"/>
                </a:solidFill>
                <a:latin typeface="Gochi Hand"/>
                <a:ea typeface="Gochi Hand"/>
                <a:cs typeface="Gochi Hand"/>
                <a:sym typeface="Gochi Hand"/>
              </a:rPr>
              <a:t>Banyak digunakan oleh pebisnis dan profesional.</a:t>
            </a:r>
          </a:p>
          <a:p>
            <a:pPr algn="ctr">
              <a:lnSpc>
                <a:spcPts val="2416"/>
              </a:lnSpc>
            </a:pPr>
          </a:p>
        </p:txBody>
      </p:sp>
      <p:sp>
        <p:nvSpPr>
          <p:cNvPr name="TextBox 22" id="22"/>
          <p:cNvSpPr txBox="true"/>
          <p:nvPr/>
        </p:nvSpPr>
        <p:spPr>
          <a:xfrm rot="245131">
            <a:off x="5472897" y="6568257"/>
            <a:ext cx="2072846" cy="10519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90"/>
              </a:lnSpc>
            </a:pPr>
            <a:r>
              <a:rPr lang="en-US" sz="2427">
                <a:solidFill>
                  <a:srgbClr val="E4FF97"/>
                </a:solidFill>
                <a:latin typeface="Gochi Hand"/>
                <a:ea typeface="Gochi Hand"/>
                <a:cs typeface="Gochi Hand"/>
                <a:sym typeface="Gochi Hand"/>
              </a:rPr>
              <a:t>Nokia Communicator &amp; BlackBerry</a:t>
            </a:r>
          </a:p>
          <a:p>
            <a:pPr algn="ctr">
              <a:lnSpc>
                <a:spcPts val="1990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1964822" y="3127861"/>
            <a:ext cx="4957200" cy="6829967"/>
          </a:xfrm>
          <a:custGeom>
            <a:avLst/>
            <a:gdLst/>
            <a:ahLst/>
            <a:cxnLst/>
            <a:rect r="r" b="b" t="t" l="l"/>
            <a:pathLst>
              <a:path h="6829967" w="4957200">
                <a:moveTo>
                  <a:pt x="0" y="0"/>
                </a:moveTo>
                <a:lnTo>
                  <a:pt x="4957200" y="0"/>
                </a:lnTo>
                <a:lnTo>
                  <a:pt x="4957200" y="6829967"/>
                </a:lnTo>
                <a:lnTo>
                  <a:pt x="0" y="68299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-55779" b="-44261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685861" y="1884733"/>
            <a:ext cx="10913483" cy="9912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70"/>
              </a:lnSpc>
            </a:pPr>
            <a:r>
              <a:rPr lang="en-US" sz="8500">
                <a:solidFill>
                  <a:srgbClr val="FFFFFF"/>
                </a:solidFill>
                <a:latin typeface="Gochi Hand"/>
                <a:ea typeface="Gochi Hand"/>
                <a:cs typeface="Gochi Hand"/>
                <a:sym typeface="Gochi Hand"/>
              </a:rPr>
              <a:t>APPLE IPHONE (2007)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733550" y="2705722"/>
            <a:ext cx="8794285" cy="12116653"/>
          </a:xfrm>
          <a:custGeom>
            <a:avLst/>
            <a:gdLst/>
            <a:ahLst/>
            <a:cxnLst/>
            <a:rect r="r" b="b" t="t" l="l"/>
            <a:pathLst>
              <a:path h="12116653" w="8794285">
                <a:moveTo>
                  <a:pt x="0" y="0"/>
                </a:moveTo>
                <a:lnTo>
                  <a:pt x="8794285" y="0"/>
                </a:lnTo>
                <a:lnTo>
                  <a:pt x="8794285" y="12116653"/>
                </a:lnTo>
                <a:lnTo>
                  <a:pt x="0" y="121166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-55779" b="-44261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-475825" y="581641"/>
            <a:ext cx="4418750" cy="1735364"/>
          </a:xfrm>
          <a:custGeom>
            <a:avLst/>
            <a:gdLst/>
            <a:ahLst/>
            <a:cxnLst/>
            <a:rect r="r" b="b" t="t" l="l"/>
            <a:pathLst>
              <a:path h="1735364" w="4418750">
                <a:moveTo>
                  <a:pt x="4418750" y="0"/>
                </a:moveTo>
                <a:lnTo>
                  <a:pt x="0" y="0"/>
                </a:lnTo>
                <a:lnTo>
                  <a:pt x="0" y="1735364"/>
                </a:lnTo>
                <a:lnTo>
                  <a:pt x="4418750" y="1735364"/>
                </a:lnTo>
                <a:lnTo>
                  <a:pt x="441875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060461" y="467942"/>
            <a:ext cx="6632619" cy="1121516"/>
          </a:xfrm>
          <a:custGeom>
            <a:avLst/>
            <a:gdLst/>
            <a:ahLst/>
            <a:cxnLst/>
            <a:rect r="r" b="b" t="t" l="l"/>
            <a:pathLst>
              <a:path h="1121516" w="6632619">
                <a:moveTo>
                  <a:pt x="0" y="0"/>
                </a:moveTo>
                <a:lnTo>
                  <a:pt x="6632619" y="0"/>
                </a:lnTo>
                <a:lnTo>
                  <a:pt x="6632619" y="1121516"/>
                </a:lnTo>
                <a:lnTo>
                  <a:pt x="0" y="11215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64482">
            <a:off x="11642417" y="4323610"/>
            <a:ext cx="5913855" cy="4438468"/>
            <a:chOff x="0" y="0"/>
            <a:chExt cx="8909050" cy="668642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9525" y="9525"/>
              <a:ext cx="8890000" cy="6667373"/>
            </a:xfrm>
            <a:custGeom>
              <a:avLst/>
              <a:gdLst/>
              <a:ahLst/>
              <a:cxnLst/>
              <a:rect r="r" b="b" t="t" l="l"/>
              <a:pathLst>
                <a:path h="6667373" w="8890000">
                  <a:moveTo>
                    <a:pt x="0" y="0"/>
                  </a:moveTo>
                  <a:lnTo>
                    <a:pt x="8890000" y="0"/>
                  </a:lnTo>
                  <a:lnTo>
                    <a:pt x="8890000" y="6667373"/>
                  </a:lnTo>
                  <a:lnTo>
                    <a:pt x="0" y="6667373"/>
                  </a:lnTo>
                  <a:close/>
                </a:path>
              </a:pathLst>
            </a:custGeom>
            <a:solidFill>
              <a:srgbClr val="E4FF97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82372" y="372872"/>
              <a:ext cx="8544306" cy="5940679"/>
            </a:xfrm>
            <a:custGeom>
              <a:avLst/>
              <a:gdLst/>
              <a:ahLst/>
              <a:cxnLst/>
              <a:rect r="r" b="b" t="t" l="l"/>
              <a:pathLst>
                <a:path h="5940679" w="8544306">
                  <a:moveTo>
                    <a:pt x="0" y="0"/>
                  </a:moveTo>
                  <a:lnTo>
                    <a:pt x="8544306" y="0"/>
                  </a:lnTo>
                  <a:lnTo>
                    <a:pt x="8544306" y="5940679"/>
                  </a:lnTo>
                  <a:lnTo>
                    <a:pt x="0" y="5940679"/>
                  </a:lnTo>
                  <a:close/>
                </a:path>
              </a:pathLst>
            </a:custGeom>
            <a:blipFill>
              <a:blip r:embed="rId9"/>
              <a:stretch>
                <a:fillRect l="-19527" t="0" r="-19527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909050" cy="6686423"/>
            </a:xfrm>
            <a:custGeom>
              <a:avLst/>
              <a:gdLst/>
              <a:ahLst/>
              <a:cxnLst/>
              <a:rect r="r" b="b" t="t" l="l"/>
              <a:pathLst>
                <a:path h="6686423" w="8909050">
                  <a:moveTo>
                    <a:pt x="8909050" y="6686423"/>
                  </a:moveTo>
                  <a:lnTo>
                    <a:pt x="0" y="6686423"/>
                  </a:lnTo>
                  <a:lnTo>
                    <a:pt x="0" y="0"/>
                  </a:lnTo>
                  <a:lnTo>
                    <a:pt x="8909050" y="0"/>
                  </a:lnTo>
                  <a:lnTo>
                    <a:pt x="8909050" y="6686423"/>
                  </a:lnTo>
                  <a:close/>
                  <a:moveTo>
                    <a:pt x="19050" y="6667373"/>
                  </a:moveTo>
                  <a:lnTo>
                    <a:pt x="8890000" y="6667373"/>
                  </a:lnTo>
                  <a:lnTo>
                    <a:pt x="8890000" y="19050"/>
                  </a:lnTo>
                  <a:lnTo>
                    <a:pt x="19050" y="19050"/>
                  </a:lnTo>
                  <a:lnTo>
                    <a:pt x="19050" y="6667373"/>
                  </a:lnTo>
                  <a:close/>
                  <a:moveTo>
                    <a:pt x="8736203" y="6323076"/>
                  </a:moveTo>
                  <a:lnTo>
                    <a:pt x="172847" y="6323076"/>
                  </a:lnTo>
                  <a:lnTo>
                    <a:pt x="172847" y="363347"/>
                  </a:lnTo>
                  <a:lnTo>
                    <a:pt x="8736203" y="363347"/>
                  </a:lnTo>
                  <a:lnTo>
                    <a:pt x="8736203" y="6323076"/>
                  </a:lnTo>
                  <a:close/>
                  <a:moveTo>
                    <a:pt x="191897" y="6304026"/>
                  </a:moveTo>
                  <a:lnTo>
                    <a:pt x="8717153" y="6304026"/>
                  </a:lnTo>
                  <a:lnTo>
                    <a:pt x="8717153" y="382397"/>
                  </a:lnTo>
                  <a:lnTo>
                    <a:pt x="191897" y="382397"/>
                  </a:lnTo>
                  <a:lnTo>
                    <a:pt x="191897" y="6304026"/>
                  </a:lnTo>
                  <a:close/>
                </a:path>
              </a:pathLst>
            </a:custGeom>
            <a:solidFill>
              <a:srgbClr val="BFBFBF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2065506" y="5186459"/>
            <a:ext cx="9788174" cy="3577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50"/>
              </a:lnSpc>
            </a:pPr>
            <a:r>
              <a:rPr lang="en-US" sz="21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Revolusi oleh Apple iPhone</a:t>
            </a:r>
          </a:p>
          <a:p>
            <a:pPr algn="l">
              <a:lnSpc>
                <a:spcPts val="3150"/>
              </a:lnSpc>
            </a:pPr>
          </a:p>
          <a:p>
            <a:pPr algn="l">
              <a:lnSpc>
                <a:spcPts val="3150"/>
              </a:lnSpc>
            </a:pPr>
            <a:r>
              <a:rPr lang="en-US" sz="21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Apple merilis iPhone pertama pada tahun 2007.</a:t>
            </a:r>
          </a:p>
          <a:p>
            <a:pPr algn="l">
              <a:lnSpc>
                <a:spcPts val="3150"/>
              </a:lnSpc>
            </a:pPr>
          </a:p>
          <a:p>
            <a:pPr algn="l">
              <a:lnSpc>
                <a:spcPts val="3150"/>
              </a:lnSpc>
            </a:pPr>
            <a:r>
              <a:rPr lang="en-US" sz="21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Fitur revolusioner:</a:t>
            </a:r>
          </a:p>
          <a:p>
            <a:pPr algn="l" marL="453396" indent="-226698" lvl="1">
              <a:lnSpc>
                <a:spcPts val="315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Layar sentuh penuh</a:t>
            </a:r>
          </a:p>
          <a:p>
            <a:pPr algn="l" marL="453396" indent="-226698" lvl="1">
              <a:lnSpc>
                <a:spcPts val="315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Tanpa keyboard fisik</a:t>
            </a:r>
          </a:p>
          <a:p>
            <a:pPr algn="l" marL="453396" indent="-226698" lvl="1">
              <a:lnSpc>
                <a:spcPts val="315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iOS dan App Store</a:t>
            </a:r>
          </a:p>
          <a:p>
            <a:pPr algn="l">
              <a:lnSpc>
                <a:spcPts val="3150"/>
              </a:lnSpc>
            </a:pPr>
            <a:r>
              <a:rPr lang="en-US" sz="21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Mengubah cara pengguna berinteraksi dengan ponsel.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153066" y="3171256"/>
            <a:ext cx="1955253" cy="9912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70"/>
              </a:lnSpc>
            </a:pPr>
            <a:r>
              <a:rPr lang="en-US" sz="8500">
                <a:solidFill>
                  <a:srgbClr val="FFFFFF"/>
                </a:solidFill>
                <a:latin typeface="Gochi Hand"/>
                <a:ea typeface="Gochi Hand"/>
                <a:cs typeface="Gochi Hand"/>
                <a:sym typeface="Gochi Hand"/>
              </a:rPr>
              <a:t>1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422436" y="-345093"/>
            <a:ext cx="4947445" cy="1942997"/>
          </a:xfrm>
          <a:custGeom>
            <a:avLst/>
            <a:gdLst/>
            <a:ahLst/>
            <a:cxnLst/>
            <a:rect r="r" b="b" t="t" l="l"/>
            <a:pathLst>
              <a:path h="1942997" w="4947445">
                <a:moveTo>
                  <a:pt x="4947445" y="0"/>
                </a:moveTo>
                <a:lnTo>
                  <a:pt x="0" y="0"/>
                </a:lnTo>
                <a:lnTo>
                  <a:pt x="0" y="1942997"/>
                </a:lnTo>
                <a:lnTo>
                  <a:pt x="4947445" y="1942997"/>
                </a:lnTo>
                <a:lnTo>
                  <a:pt x="494744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400000">
            <a:off x="5888283" y="-1029552"/>
            <a:ext cx="6511435" cy="12346104"/>
          </a:xfrm>
          <a:custGeom>
            <a:avLst/>
            <a:gdLst/>
            <a:ahLst/>
            <a:cxnLst/>
            <a:rect r="r" b="b" t="t" l="l"/>
            <a:pathLst>
              <a:path h="12346104" w="6511435">
                <a:moveTo>
                  <a:pt x="0" y="0"/>
                </a:moveTo>
                <a:lnTo>
                  <a:pt x="6511434" y="0"/>
                </a:lnTo>
                <a:lnTo>
                  <a:pt x="6511434" y="12346104"/>
                </a:lnTo>
                <a:lnTo>
                  <a:pt x="0" y="123461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-45997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125850" y="3834512"/>
            <a:ext cx="10086269" cy="4332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64"/>
              </a:lnSpc>
            </a:pPr>
            <a:r>
              <a:rPr lang="en-US" sz="24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Munculnya Android: Sistem Terbuka</a:t>
            </a:r>
          </a:p>
          <a:p>
            <a:pPr algn="l">
              <a:lnSpc>
                <a:spcPts val="3864"/>
              </a:lnSpc>
            </a:pPr>
            <a:r>
              <a:rPr lang="en-US" sz="24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Google meluncurkan Android sebagai OS terbuka.</a:t>
            </a:r>
          </a:p>
          <a:p>
            <a:pPr algn="l">
              <a:lnSpc>
                <a:spcPts val="3864"/>
              </a:lnSpc>
            </a:pPr>
            <a:r>
              <a:rPr lang="en-US" sz="24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Produsen besar: Samsung, Xiaomi, Oppo, Vivo.</a:t>
            </a:r>
          </a:p>
          <a:p>
            <a:pPr algn="ctr">
              <a:lnSpc>
                <a:spcPts val="3864"/>
              </a:lnSpc>
            </a:pPr>
            <a:r>
              <a:rPr lang="en-US" sz="24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Inovasi pesat:</a:t>
            </a:r>
          </a:p>
          <a:p>
            <a:pPr algn="l" marL="518165" indent="-259082" lvl="1">
              <a:lnSpc>
                <a:spcPts val="3864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Kamera canggih</a:t>
            </a:r>
          </a:p>
          <a:p>
            <a:pPr algn="l" marL="518165" indent="-259082" lvl="1">
              <a:lnSpc>
                <a:spcPts val="3864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Fingerprint &amp; face unlock</a:t>
            </a:r>
          </a:p>
          <a:p>
            <a:pPr algn="l" marL="518165" indent="-259082" lvl="1">
              <a:lnSpc>
                <a:spcPts val="3864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Koneksi 4G &amp; 5G</a:t>
            </a:r>
          </a:p>
          <a:p>
            <a:pPr algn="l" marL="518165" indent="-259082" lvl="1">
              <a:lnSpc>
                <a:spcPts val="3864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Layar lipat &amp; AI</a:t>
            </a:r>
          </a:p>
          <a:p>
            <a:pPr algn="ctr">
              <a:lnSpc>
                <a:spcPts val="3864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4224712" y="2448607"/>
            <a:ext cx="9838576" cy="2338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7000">
                <a:solidFill>
                  <a:srgbClr val="000000"/>
                </a:solidFill>
                <a:latin typeface="Bryndan Write"/>
                <a:ea typeface="Bryndan Write"/>
                <a:cs typeface="Bryndan Write"/>
                <a:sym typeface="Bryndan Write"/>
              </a:rPr>
              <a:t>ERA ANDROID (2008 – SEKARANG)</a:t>
            </a:r>
          </a:p>
          <a:p>
            <a:pPr algn="ctr">
              <a:lnSpc>
                <a:spcPts val="5740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3212119" y="1028700"/>
            <a:ext cx="3083294" cy="3083294"/>
          </a:xfrm>
          <a:custGeom>
            <a:avLst/>
            <a:gdLst/>
            <a:ahLst/>
            <a:cxnLst/>
            <a:rect r="r" b="b" t="t" l="l"/>
            <a:pathLst>
              <a:path h="3083294" w="3083294">
                <a:moveTo>
                  <a:pt x="0" y="0"/>
                </a:moveTo>
                <a:lnTo>
                  <a:pt x="3083294" y="0"/>
                </a:lnTo>
                <a:lnTo>
                  <a:pt x="3083294" y="3083294"/>
                </a:lnTo>
                <a:lnTo>
                  <a:pt x="0" y="30832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051286" y="7076185"/>
            <a:ext cx="2353261" cy="2182115"/>
          </a:xfrm>
          <a:custGeom>
            <a:avLst/>
            <a:gdLst/>
            <a:ahLst/>
            <a:cxnLst/>
            <a:rect r="r" b="b" t="t" l="l"/>
            <a:pathLst>
              <a:path h="2182115" w="2353261">
                <a:moveTo>
                  <a:pt x="0" y="0"/>
                </a:moveTo>
                <a:lnTo>
                  <a:pt x="2353261" y="0"/>
                </a:lnTo>
                <a:lnTo>
                  <a:pt x="2353261" y="2182115"/>
                </a:lnTo>
                <a:lnTo>
                  <a:pt x="0" y="21821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10872484" y="3953318"/>
            <a:ext cx="6386816" cy="4445899"/>
            <a:chOff x="0" y="0"/>
            <a:chExt cx="3652520" cy="254254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33020"/>
              <a:ext cx="3652520" cy="2509520"/>
            </a:xfrm>
            <a:custGeom>
              <a:avLst/>
              <a:gdLst/>
              <a:ahLst/>
              <a:cxnLst/>
              <a:rect r="r" b="b" t="t" l="l"/>
              <a:pathLst>
                <a:path h="2509520" w="3652520">
                  <a:moveTo>
                    <a:pt x="0" y="0"/>
                  </a:moveTo>
                  <a:lnTo>
                    <a:pt x="3652520" y="0"/>
                  </a:lnTo>
                  <a:lnTo>
                    <a:pt x="3652520" y="2509520"/>
                  </a:lnTo>
                  <a:lnTo>
                    <a:pt x="0" y="2509520"/>
                  </a:ln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4290" y="71120"/>
              <a:ext cx="1786890" cy="2437130"/>
            </a:xfrm>
            <a:custGeom>
              <a:avLst/>
              <a:gdLst/>
              <a:ahLst/>
              <a:cxnLst/>
              <a:rect r="r" b="b" t="t" l="l"/>
              <a:pathLst>
                <a:path h="2437130" w="1786890">
                  <a:moveTo>
                    <a:pt x="1786890" y="2435860"/>
                  </a:moveTo>
                  <a:cubicBezTo>
                    <a:pt x="1153160" y="2437130"/>
                    <a:pt x="552450" y="2434590"/>
                    <a:pt x="0" y="2435860"/>
                  </a:cubicBezTo>
                  <a:lnTo>
                    <a:pt x="0" y="3810"/>
                  </a:lnTo>
                  <a:cubicBezTo>
                    <a:pt x="570230" y="0"/>
                    <a:pt x="1168400" y="2540"/>
                    <a:pt x="1786890" y="3810"/>
                  </a:cubicBezTo>
                  <a:lnTo>
                    <a:pt x="1786890" y="2435860"/>
                  </a:lnTo>
                  <a:close/>
                </a:path>
              </a:pathLst>
            </a:custGeom>
            <a:solidFill>
              <a:srgbClr val="DBDBDB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34290" y="41910"/>
              <a:ext cx="1786890" cy="2465070"/>
            </a:xfrm>
            <a:custGeom>
              <a:avLst/>
              <a:gdLst/>
              <a:ahLst/>
              <a:cxnLst/>
              <a:rect r="r" b="b" t="t" l="l"/>
              <a:pathLst>
                <a:path h="2465070" w="1786890">
                  <a:moveTo>
                    <a:pt x="1786890" y="2465070"/>
                  </a:moveTo>
                  <a:cubicBezTo>
                    <a:pt x="1153160" y="2438400"/>
                    <a:pt x="552450" y="2434590"/>
                    <a:pt x="0" y="2465070"/>
                  </a:cubicBezTo>
                  <a:lnTo>
                    <a:pt x="0" y="33020"/>
                  </a:lnTo>
                  <a:cubicBezTo>
                    <a:pt x="570230" y="0"/>
                    <a:pt x="1168400" y="2540"/>
                    <a:pt x="1786890" y="33020"/>
                  </a:cubicBezTo>
                  <a:lnTo>
                    <a:pt x="1786890" y="246507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85090" y="-21590"/>
              <a:ext cx="1737360" cy="2528570"/>
            </a:xfrm>
            <a:custGeom>
              <a:avLst/>
              <a:gdLst/>
              <a:ahLst/>
              <a:cxnLst/>
              <a:rect r="r" b="b" t="t" l="l"/>
              <a:pathLst>
                <a:path h="2528570" w="1737360">
                  <a:moveTo>
                    <a:pt x="1736090" y="2528570"/>
                  </a:moveTo>
                  <a:cubicBezTo>
                    <a:pt x="1102360" y="2501900"/>
                    <a:pt x="552450" y="2458720"/>
                    <a:pt x="0" y="2489200"/>
                  </a:cubicBezTo>
                  <a:lnTo>
                    <a:pt x="7620" y="33020"/>
                  </a:lnTo>
                  <a:cubicBezTo>
                    <a:pt x="577850" y="0"/>
                    <a:pt x="1113790" y="40640"/>
                    <a:pt x="1737360" y="95250"/>
                  </a:cubicBezTo>
                  <a:lnTo>
                    <a:pt x="1737360" y="2528570"/>
                  </a:lnTo>
                  <a:close/>
                </a:path>
              </a:pathLst>
            </a:custGeom>
            <a:blipFill>
              <a:blip r:embed="rId10"/>
              <a:stretch>
                <a:fillRect l="-22162" t="0" r="-22162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821180" y="71120"/>
              <a:ext cx="1786890" cy="2437130"/>
            </a:xfrm>
            <a:custGeom>
              <a:avLst/>
              <a:gdLst/>
              <a:ahLst/>
              <a:cxnLst/>
              <a:rect r="r" b="b" t="t" l="l"/>
              <a:pathLst>
                <a:path h="2437130" w="1786890">
                  <a:moveTo>
                    <a:pt x="0" y="2435860"/>
                  </a:moveTo>
                  <a:cubicBezTo>
                    <a:pt x="633730" y="2437130"/>
                    <a:pt x="1234440" y="2434590"/>
                    <a:pt x="1786890" y="2435860"/>
                  </a:cubicBezTo>
                  <a:lnTo>
                    <a:pt x="1786890" y="3810"/>
                  </a:lnTo>
                  <a:cubicBezTo>
                    <a:pt x="1216660" y="0"/>
                    <a:pt x="618490" y="2540"/>
                    <a:pt x="0" y="3810"/>
                  </a:cubicBezTo>
                  <a:lnTo>
                    <a:pt x="0" y="2435860"/>
                  </a:lnTo>
                  <a:close/>
                </a:path>
              </a:pathLst>
            </a:custGeom>
            <a:solidFill>
              <a:srgbClr val="DBDBDB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821180" y="41910"/>
              <a:ext cx="1786890" cy="2465070"/>
            </a:xfrm>
            <a:custGeom>
              <a:avLst/>
              <a:gdLst/>
              <a:ahLst/>
              <a:cxnLst/>
              <a:rect r="r" b="b" t="t" l="l"/>
              <a:pathLst>
                <a:path h="2465070" w="1786890">
                  <a:moveTo>
                    <a:pt x="0" y="2465070"/>
                  </a:moveTo>
                  <a:cubicBezTo>
                    <a:pt x="633730" y="2438400"/>
                    <a:pt x="1234440" y="2434590"/>
                    <a:pt x="1786890" y="2465070"/>
                  </a:cubicBezTo>
                  <a:lnTo>
                    <a:pt x="1786890" y="33020"/>
                  </a:lnTo>
                  <a:cubicBezTo>
                    <a:pt x="1216660" y="0"/>
                    <a:pt x="618490" y="2540"/>
                    <a:pt x="0" y="33020"/>
                  </a:cubicBezTo>
                  <a:lnTo>
                    <a:pt x="0" y="246507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1821180" y="-21590"/>
              <a:ext cx="1736090" cy="2528570"/>
            </a:xfrm>
            <a:custGeom>
              <a:avLst/>
              <a:gdLst/>
              <a:ahLst/>
              <a:cxnLst/>
              <a:rect r="r" b="b" t="t" l="l"/>
              <a:pathLst>
                <a:path h="2528570" w="1736090">
                  <a:moveTo>
                    <a:pt x="0" y="2528570"/>
                  </a:moveTo>
                  <a:cubicBezTo>
                    <a:pt x="633730" y="2501900"/>
                    <a:pt x="1183640" y="2458720"/>
                    <a:pt x="1736090" y="2489200"/>
                  </a:cubicBezTo>
                  <a:lnTo>
                    <a:pt x="1729740" y="33020"/>
                  </a:lnTo>
                  <a:cubicBezTo>
                    <a:pt x="1159510" y="0"/>
                    <a:pt x="623570" y="40640"/>
                    <a:pt x="0" y="95250"/>
                  </a:cubicBezTo>
                  <a:lnTo>
                    <a:pt x="0" y="2528570"/>
                  </a:lnTo>
                  <a:close/>
                </a:path>
              </a:pathLst>
            </a:custGeom>
            <a:blipFill>
              <a:blip r:embed="rId11"/>
              <a:stretch>
                <a:fillRect l="-58322" t="0" r="-58322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1807210" y="74930"/>
              <a:ext cx="29210" cy="2433320"/>
            </a:xfrm>
            <a:custGeom>
              <a:avLst/>
              <a:gdLst/>
              <a:ahLst/>
              <a:cxnLst/>
              <a:rect r="r" b="b" t="t" l="l"/>
              <a:pathLst>
                <a:path h="2433320" w="29210">
                  <a:moveTo>
                    <a:pt x="12700" y="2432050"/>
                  </a:moveTo>
                  <a:cubicBezTo>
                    <a:pt x="3810" y="2228850"/>
                    <a:pt x="1270" y="2026920"/>
                    <a:pt x="3810" y="1823720"/>
                  </a:cubicBezTo>
                  <a:cubicBezTo>
                    <a:pt x="5080" y="1722120"/>
                    <a:pt x="8890" y="1620520"/>
                    <a:pt x="10160" y="1520190"/>
                  </a:cubicBezTo>
                  <a:cubicBezTo>
                    <a:pt x="11430" y="1418590"/>
                    <a:pt x="8890" y="1316990"/>
                    <a:pt x="7620" y="1216660"/>
                  </a:cubicBezTo>
                  <a:cubicBezTo>
                    <a:pt x="5080" y="1115060"/>
                    <a:pt x="3810" y="1013460"/>
                    <a:pt x="2540" y="913130"/>
                  </a:cubicBezTo>
                  <a:cubicBezTo>
                    <a:pt x="1270" y="811530"/>
                    <a:pt x="0" y="709930"/>
                    <a:pt x="1270" y="609600"/>
                  </a:cubicBezTo>
                  <a:cubicBezTo>
                    <a:pt x="2540" y="406400"/>
                    <a:pt x="5080" y="204470"/>
                    <a:pt x="13970" y="1270"/>
                  </a:cubicBezTo>
                  <a:cubicBezTo>
                    <a:pt x="13970" y="0"/>
                    <a:pt x="13970" y="0"/>
                    <a:pt x="15240" y="0"/>
                  </a:cubicBezTo>
                  <a:cubicBezTo>
                    <a:pt x="16510" y="0"/>
                    <a:pt x="16510" y="0"/>
                    <a:pt x="16510" y="1270"/>
                  </a:cubicBezTo>
                  <a:cubicBezTo>
                    <a:pt x="24130" y="204470"/>
                    <a:pt x="27940" y="406400"/>
                    <a:pt x="29210" y="609600"/>
                  </a:cubicBezTo>
                  <a:cubicBezTo>
                    <a:pt x="29210" y="711200"/>
                    <a:pt x="27940" y="812800"/>
                    <a:pt x="27940" y="913130"/>
                  </a:cubicBezTo>
                  <a:cubicBezTo>
                    <a:pt x="26670" y="1014730"/>
                    <a:pt x="25400" y="1116330"/>
                    <a:pt x="22860" y="1216660"/>
                  </a:cubicBezTo>
                  <a:cubicBezTo>
                    <a:pt x="20320" y="1318260"/>
                    <a:pt x="19050" y="1419860"/>
                    <a:pt x="20320" y="1520190"/>
                  </a:cubicBezTo>
                  <a:cubicBezTo>
                    <a:pt x="21590" y="1621790"/>
                    <a:pt x="25400" y="1723390"/>
                    <a:pt x="26670" y="1823720"/>
                  </a:cubicBezTo>
                  <a:cubicBezTo>
                    <a:pt x="29210" y="2026920"/>
                    <a:pt x="25400" y="2228850"/>
                    <a:pt x="17780" y="2432050"/>
                  </a:cubicBezTo>
                  <a:cubicBezTo>
                    <a:pt x="15240" y="2433320"/>
                    <a:pt x="15240" y="2433320"/>
                    <a:pt x="12700" y="2432050"/>
                  </a:cubicBezTo>
                  <a:cubicBezTo>
                    <a:pt x="13971" y="2433320"/>
                    <a:pt x="12700" y="2433320"/>
                    <a:pt x="12700" y="2432050"/>
                  </a:cubicBezTo>
                  <a:close/>
                </a:path>
              </a:pathLst>
            </a:custGeom>
            <a:solidFill>
              <a:srgbClr val="DBDBDB"/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10872484" y="8870569"/>
            <a:ext cx="6788807" cy="387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41"/>
              </a:lnSpc>
            </a:pPr>
            <a:r>
              <a:rPr lang="en-US" sz="3099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Logo Android dan hp Android terbaru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291370" y="607383"/>
            <a:ext cx="10642916" cy="2763513"/>
          </a:xfrm>
          <a:custGeom>
            <a:avLst/>
            <a:gdLst/>
            <a:ahLst/>
            <a:cxnLst/>
            <a:rect r="r" b="b" t="t" l="l"/>
            <a:pathLst>
              <a:path h="2763513" w="10642916">
                <a:moveTo>
                  <a:pt x="0" y="0"/>
                </a:moveTo>
                <a:lnTo>
                  <a:pt x="10642916" y="0"/>
                </a:lnTo>
                <a:lnTo>
                  <a:pt x="10642916" y="2763513"/>
                </a:lnTo>
                <a:lnTo>
                  <a:pt x="0" y="27635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157" t="-177206" r="0" b="-4935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026566">
            <a:off x="1465150" y="718226"/>
            <a:ext cx="2658187" cy="1687949"/>
          </a:xfrm>
          <a:custGeom>
            <a:avLst/>
            <a:gdLst/>
            <a:ahLst/>
            <a:cxnLst/>
            <a:rect r="r" b="b" t="t" l="l"/>
            <a:pathLst>
              <a:path h="1687949" w="2658187">
                <a:moveTo>
                  <a:pt x="0" y="0"/>
                </a:moveTo>
                <a:lnTo>
                  <a:pt x="2658187" y="0"/>
                </a:lnTo>
                <a:lnTo>
                  <a:pt x="2658187" y="1687949"/>
                </a:lnTo>
                <a:lnTo>
                  <a:pt x="0" y="16879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353714" y="1333500"/>
            <a:ext cx="11580572" cy="1616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72"/>
              </a:lnSpc>
            </a:pPr>
            <a:r>
              <a:rPr lang="en-US" sz="12630">
                <a:solidFill>
                  <a:srgbClr val="000000"/>
                </a:solidFill>
                <a:latin typeface="Gochi Hand"/>
                <a:ea typeface="Gochi Hand"/>
                <a:cs typeface="Gochi Hand"/>
                <a:sym typeface="Gochi Hand"/>
              </a:rPr>
              <a:t>KESIMPULAN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8020760">
            <a:off x="13702082" y="2167129"/>
            <a:ext cx="2464409" cy="1564900"/>
          </a:xfrm>
          <a:custGeom>
            <a:avLst/>
            <a:gdLst/>
            <a:ahLst/>
            <a:cxnLst/>
            <a:rect r="r" b="b" t="t" l="l"/>
            <a:pathLst>
              <a:path h="1564900" w="2464409">
                <a:moveTo>
                  <a:pt x="0" y="0"/>
                </a:moveTo>
                <a:lnTo>
                  <a:pt x="2464408" y="0"/>
                </a:lnTo>
                <a:lnTo>
                  <a:pt x="2464408" y="1564900"/>
                </a:lnTo>
                <a:lnTo>
                  <a:pt x="0" y="15649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10080" y="3922075"/>
            <a:ext cx="9102748" cy="4044728"/>
          </a:xfrm>
          <a:custGeom>
            <a:avLst/>
            <a:gdLst/>
            <a:ahLst/>
            <a:cxnLst/>
            <a:rect r="r" b="b" t="t" l="l"/>
            <a:pathLst>
              <a:path h="4044728" w="9102748">
                <a:moveTo>
                  <a:pt x="0" y="0"/>
                </a:moveTo>
                <a:lnTo>
                  <a:pt x="9102748" y="0"/>
                </a:lnTo>
                <a:lnTo>
                  <a:pt x="9102748" y="4044728"/>
                </a:lnTo>
                <a:lnTo>
                  <a:pt x="0" y="40447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3922" t="-144601" r="-28279" b="-2187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470706" y="6277300"/>
            <a:ext cx="8093426" cy="3379005"/>
          </a:xfrm>
          <a:custGeom>
            <a:avLst/>
            <a:gdLst/>
            <a:ahLst/>
            <a:cxnLst/>
            <a:rect r="r" b="b" t="t" l="l"/>
            <a:pathLst>
              <a:path h="3379005" w="8093426">
                <a:moveTo>
                  <a:pt x="0" y="0"/>
                </a:moveTo>
                <a:lnTo>
                  <a:pt x="8093426" y="0"/>
                </a:lnTo>
                <a:lnTo>
                  <a:pt x="8093426" y="3379005"/>
                </a:lnTo>
                <a:lnTo>
                  <a:pt x="0" y="337900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260265" y="4447781"/>
            <a:ext cx="7602378" cy="3312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5"/>
              </a:lnSpc>
            </a:pPr>
            <a:r>
              <a:rPr lang="en-US" sz="3059">
                <a:solidFill>
                  <a:srgbClr val="000000"/>
                </a:solidFill>
                <a:latin typeface="Gochi Hand"/>
                <a:ea typeface="Gochi Hand"/>
                <a:cs typeface="Gochi Hand"/>
                <a:sym typeface="Gochi Hand"/>
              </a:rPr>
              <a:t>Smartphone berevolusi dari alat komunikasi menjadi pusat digital kehidupan.</a:t>
            </a:r>
          </a:p>
          <a:p>
            <a:pPr algn="ctr">
              <a:lnSpc>
                <a:spcPts val="2875"/>
              </a:lnSpc>
            </a:pPr>
          </a:p>
          <a:p>
            <a:pPr algn="ctr">
              <a:lnSpc>
                <a:spcPts val="2875"/>
              </a:lnSpc>
            </a:pPr>
            <a:r>
              <a:rPr lang="en-US" sz="3059">
                <a:solidFill>
                  <a:srgbClr val="000000"/>
                </a:solidFill>
                <a:latin typeface="Gochi Hand"/>
                <a:ea typeface="Gochi Hand"/>
                <a:cs typeface="Gochi Hand"/>
                <a:sym typeface="Gochi Hand"/>
              </a:rPr>
              <a:t>Dimulai dari IBM Simon → BlackBerry/Nokia → iPhone → Android modern.</a:t>
            </a:r>
          </a:p>
          <a:p>
            <a:pPr algn="ctr">
              <a:lnSpc>
                <a:spcPts val="2875"/>
              </a:lnSpc>
            </a:pPr>
          </a:p>
          <a:p>
            <a:pPr algn="ctr">
              <a:lnSpc>
                <a:spcPts val="2875"/>
              </a:lnSpc>
            </a:pPr>
            <a:r>
              <a:rPr lang="en-US" sz="3059">
                <a:solidFill>
                  <a:srgbClr val="000000"/>
                </a:solidFill>
                <a:latin typeface="Gochi Hand"/>
                <a:ea typeface="Gochi Hand"/>
                <a:cs typeface="Gochi Hand"/>
                <a:sym typeface="Gochi Hand"/>
              </a:rPr>
              <a:t>Di masa depan, teknologi seperti AI, AR, dan konektivitas akan terus mendorong inovasi smartphone.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463826">
            <a:off x="11537191" y="1778400"/>
            <a:ext cx="1947347" cy="1338359"/>
          </a:xfrm>
          <a:custGeom>
            <a:avLst/>
            <a:gdLst/>
            <a:ahLst/>
            <a:cxnLst/>
            <a:rect r="r" b="b" t="t" l="l"/>
            <a:pathLst>
              <a:path h="1338359" w="1947347">
                <a:moveTo>
                  <a:pt x="0" y="0"/>
                </a:moveTo>
                <a:lnTo>
                  <a:pt x="1947347" y="0"/>
                </a:lnTo>
                <a:lnTo>
                  <a:pt x="1947347" y="1338358"/>
                </a:lnTo>
                <a:lnTo>
                  <a:pt x="0" y="13383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4107262">
            <a:off x="-865704" y="-473050"/>
            <a:ext cx="3387936" cy="2297637"/>
          </a:xfrm>
          <a:custGeom>
            <a:avLst/>
            <a:gdLst/>
            <a:ahLst/>
            <a:cxnLst/>
            <a:rect r="r" b="b" t="t" l="l"/>
            <a:pathLst>
              <a:path h="2297637" w="3387936">
                <a:moveTo>
                  <a:pt x="0" y="0"/>
                </a:moveTo>
                <a:lnTo>
                  <a:pt x="3387936" y="0"/>
                </a:lnTo>
                <a:lnTo>
                  <a:pt x="3387936" y="2297637"/>
                </a:lnTo>
                <a:lnTo>
                  <a:pt x="0" y="22976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6829267">
            <a:off x="15774367" y="8189225"/>
            <a:ext cx="3715300" cy="2519649"/>
          </a:xfrm>
          <a:custGeom>
            <a:avLst/>
            <a:gdLst/>
            <a:ahLst/>
            <a:cxnLst/>
            <a:rect r="r" b="b" t="t" l="l"/>
            <a:pathLst>
              <a:path h="2519649" w="3715300">
                <a:moveTo>
                  <a:pt x="0" y="0"/>
                </a:moveTo>
                <a:lnTo>
                  <a:pt x="3715301" y="0"/>
                </a:lnTo>
                <a:lnTo>
                  <a:pt x="3715301" y="2519649"/>
                </a:lnTo>
                <a:lnTo>
                  <a:pt x="0" y="25196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391118">
            <a:off x="14634691" y="-2104991"/>
            <a:ext cx="3665666" cy="3796829"/>
          </a:xfrm>
          <a:custGeom>
            <a:avLst/>
            <a:gdLst/>
            <a:ahLst/>
            <a:cxnLst/>
            <a:rect r="r" b="b" t="t" l="l"/>
            <a:pathLst>
              <a:path h="3796829" w="3665666">
                <a:moveTo>
                  <a:pt x="0" y="0"/>
                </a:moveTo>
                <a:lnTo>
                  <a:pt x="3665665" y="0"/>
                </a:lnTo>
                <a:lnTo>
                  <a:pt x="3665665" y="3796829"/>
                </a:lnTo>
                <a:lnTo>
                  <a:pt x="0" y="379682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6979330">
            <a:off x="-712187" y="8552632"/>
            <a:ext cx="3453702" cy="1902676"/>
          </a:xfrm>
          <a:custGeom>
            <a:avLst/>
            <a:gdLst/>
            <a:ahLst/>
            <a:cxnLst/>
            <a:rect r="r" b="b" t="t" l="l"/>
            <a:pathLst>
              <a:path h="1902676" w="3453702">
                <a:moveTo>
                  <a:pt x="0" y="0"/>
                </a:moveTo>
                <a:lnTo>
                  <a:pt x="3453703" y="0"/>
                </a:lnTo>
                <a:lnTo>
                  <a:pt x="3453703" y="1902676"/>
                </a:lnTo>
                <a:lnTo>
                  <a:pt x="0" y="190267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2699999">
            <a:off x="3677137" y="2203427"/>
            <a:ext cx="2068144" cy="1756042"/>
          </a:xfrm>
          <a:custGeom>
            <a:avLst/>
            <a:gdLst/>
            <a:ahLst/>
            <a:cxnLst/>
            <a:rect r="r" b="b" t="t" l="l"/>
            <a:pathLst>
              <a:path h="1756042" w="2068144">
                <a:moveTo>
                  <a:pt x="0" y="0"/>
                </a:moveTo>
                <a:lnTo>
                  <a:pt x="2068145" y="0"/>
                </a:lnTo>
                <a:lnTo>
                  <a:pt x="2068145" y="1756043"/>
                </a:lnTo>
                <a:lnTo>
                  <a:pt x="0" y="175604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7334544">
            <a:off x="13001227" y="5822549"/>
            <a:ext cx="2068144" cy="1756042"/>
          </a:xfrm>
          <a:custGeom>
            <a:avLst/>
            <a:gdLst/>
            <a:ahLst/>
            <a:cxnLst/>
            <a:rect r="r" b="b" t="t" l="l"/>
            <a:pathLst>
              <a:path h="1756042" w="2068144">
                <a:moveTo>
                  <a:pt x="0" y="0"/>
                </a:moveTo>
                <a:lnTo>
                  <a:pt x="2068144" y="0"/>
                </a:lnTo>
                <a:lnTo>
                  <a:pt x="2068144" y="1756043"/>
                </a:lnTo>
                <a:lnTo>
                  <a:pt x="0" y="175604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2342060">
            <a:off x="6292314" y="3696068"/>
            <a:ext cx="5703373" cy="4904900"/>
          </a:xfrm>
          <a:custGeom>
            <a:avLst/>
            <a:gdLst/>
            <a:ahLst/>
            <a:cxnLst/>
            <a:rect r="r" b="b" t="t" l="l"/>
            <a:pathLst>
              <a:path h="4904900" w="5703373">
                <a:moveTo>
                  <a:pt x="0" y="0"/>
                </a:moveTo>
                <a:lnTo>
                  <a:pt x="5703372" y="0"/>
                </a:lnTo>
                <a:lnTo>
                  <a:pt x="5703372" y="4904900"/>
                </a:lnTo>
                <a:lnTo>
                  <a:pt x="0" y="49049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278903" y="3198570"/>
            <a:ext cx="7730195" cy="4042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21"/>
              </a:lnSpc>
            </a:pPr>
            <a:r>
              <a:rPr lang="en-US" sz="15021">
                <a:solidFill>
                  <a:srgbClr val="FFFFFF"/>
                </a:solidFill>
                <a:latin typeface="Bryndan Write"/>
                <a:ea typeface="Bryndan Write"/>
                <a:cs typeface="Bryndan Write"/>
                <a:sym typeface="Bryndan Write"/>
              </a:rP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DAGthupG4Jo</dc:identifier>
  <dcterms:modified xsi:type="dcterms:W3CDTF">2011-08-01T06:04:30Z</dcterms:modified>
  <cp:revision>1</cp:revision>
  <dc:title>Black Doodle Group Project Presentation</dc:title>
</cp:coreProperties>
</file>